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66" r:id="rId6"/>
    <p:sldId id="267" r:id="rId7"/>
    <p:sldId id="272" r:id="rId8"/>
    <p:sldId id="268" r:id="rId9"/>
    <p:sldId id="273" r:id="rId10"/>
    <p:sldId id="269" r:id="rId11"/>
    <p:sldId id="270" r:id="rId12"/>
    <p:sldId id="278" r:id="rId13"/>
    <p:sldId id="271" r:id="rId14"/>
    <p:sldId id="276" r:id="rId15"/>
    <p:sldId id="275" r:id="rId16"/>
    <p:sldId id="277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800000000000000" pitchFamily="2" charset="-52"/>
      <p:bold r:id="rId26"/>
    </p:embeddedFont>
    <p:embeddedFont>
      <p:font typeface="Montserrat Black" panose="00000A00000000000000" pitchFamily="2" charset="-52"/>
      <p:bold r:id="rId27"/>
      <p:boldItalic r:id="rId28"/>
    </p:embeddedFont>
    <p:embeddedFont>
      <p:font typeface="Montserrat Medium" panose="00000600000000000000" pitchFamily="2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2D5"/>
    <a:srgbClr val="404040"/>
    <a:srgbClr val="393457"/>
    <a:srgbClr val="025E9C"/>
    <a:srgbClr val="5BB361"/>
    <a:srgbClr val="F2F2F2"/>
    <a:srgbClr val="F7F7F7"/>
    <a:srgbClr val="FBFBFB"/>
    <a:srgbClr val="F89F37"/>
    <a:srgbClr val="00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49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-52"/>
                <a:ea typeface="+mn-ea"/>
                <a:cs typeface="+mn-cs"/>
              </a:defRPr>
            </a:pPr>
            <a:r>
              <a:rPr lang="ru-RU" b="1" dirty="0"/>
              <a:t>Возраст</a:t>
            </a:r>
            <a:r>
              <a:rPr lang="ru-RU" b="1" baseline="0" dirty="0"/>
              <a:t> заинтересованных в теме проекта по результатам опроса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A83-836F-E06D193045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A83-836F-E06D193045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A83-836F-E06D193045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A83-836F-E06D193045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F-4A83-836F-E06D193045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5F-4A83-836F-E06D19304520}"/>
              </c:ext>
            </c:extLst>
          </c:dPt>
          <c:cat>
            <c:strRef>
              <c:f>Лист1!$A$2:$A$7</c:f>
              <c:strCache>
                <c:ptCount val="6"/>
                <c:pt idx="0">
                  <c:v>11 -- 17</c:v>
                </c:pt>
                <c:pt idx="1">
                  <c:v>18 -- 25</c:v>
                </c:pt>
                <c:pt idx="2">
                  <c:v>26 -- 35</c:v>
                </c:pt>
                <c:pt idx="3">
                  <c:v>36 -- 50</c:v>
                </c:pt>
                <c:pt idx="4">
                  <c:v>51 -- 75</c:v>
                </c:pt>
                <c:pt idx="5">
                  <c:v>75+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27</c:v>
                </c:pt>
                <c:pt idx="1">
                  <c:v>65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0-4398-ADEF-2907F19FA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 Medium" panose="00000600000000000000" pitchFamily="2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09.06.2021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Жду красивые </a:t>
            </a:r>
            <a:r>
              <a:rPr lang="ru-RU" dirty="0" err="1"/>
              <a:t>фоточки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43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31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8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2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09.06.2021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09.06.2021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09.06.2021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6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jpe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6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828358" y="1001115"/>
            <a:ext cx="3112248" cy="5228609"/>
            <a:chOff x="1037841" y="1006062"/>
            <a:chExt cx="3112248" cy="522860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037841" y="1006062"/>
              <a:ext cx="3112248" cy="522860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121784" y="3216682"/>
              <a:ext cx="2944362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1CF31DB-3396-446E-B5D2-D3BAD7212383}"/>
              </a:ext>
            </a:extLst>
          </p:cNvPr>
          <p:cNvGrpSpPr/>
          <p:nvPr/>
        </p:nvGrpSpPr>
        <p:grpSpPr>
          <a:xfrm>
            <a:off x="5288116" y="1680205"/>
            <a:ext cx="5028728" cy="3990128"/>
            <a:chOff x="5256078" y="1734402"/>
            <a:chExt cx="5028728" cy="3990128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F281A968-5F9C-4539-AE6F-E97B96CC46C5}"/>
                </a:ext>
              </a:extLst>
            </p:cNvPr>
            <p:cNvGrpSpPr/>
            <p:nvPr/>
          </p:nvGrpSpPr>
          <p:grpSpPr>
            <a:xfrm>
              <a:off x="5256078" y="2623517"/>
              <a:ext cx="5028728" cy="646331"/>
              <a:chOff x="4285057" y="2712516"/>
              <a:chExt cx="5028728" cy="646331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F21DD7B0-AD66-443E-A8DE-7E18E118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5057" y="27656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10B498-D66E-4C26-91F8-FDF3B5C47DCF}"/>
                  </a:ext>
                </a:extLst>
              </p:cNvPr>
              <p:cNvSpPr/>
              <p:nvPr/>
            </p:nvSpPr>
            <p:spPr>
              <a:xfrm>
                <a:off x="4825056" y="2712516"/>
                <a:ext cx="44887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Проработаны все уровни и возможность их выбора</a:t>
                </a:r>
              </a:p>
            </p:txBody>
          </p: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E73DCC02-9E69-4708-9DF2-2A1E4239BE11}"/>
                </a:ext>
              </a:extLst>
            </p:cNvPr>
            <p:cNvGrpSpPr/>
            <p:nvPr/>
          </p:nvGrpSpPr>
          <p:grpSpPr>
            <a:xfrm>
              <a:off x="5256078" y="3512632"/>
              <a:ext cx="4434014" cy="540000"/>
              <a:chOff x="4285057" y="3575892"/>
              <a:chExt cx="4434014" cy="540000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A0DD3DB-1C08-43B5-83A7-036AA9274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85057" y="357589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7C1EB5-FCA5-4ECC-8139-E5B7B2A31200}"/>
                  </a:ext>
                </a:extLst>
              </p:cNvPr>
              <p:cNvSpPr/>
              <p:nvPr/>
            </p:nvSpPr>
            <p:spPr>
              <a:xfrm>
                <a:off x="4825056" y="3661226"/>
                <a:ext cx="389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Реализован режим обучения</a:t>
                </a: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5E31639-2E10-4B7F-BEC1-F1273AC53659}"/>
                </a:ext>
              </a:extLst>
            </p:cNvPr>
            <p:cNvGrpSpPr/>
            <p:nvPr/>
          </p:nvGrpSpPr>
          <p:grpSpPr>
            <a:xfrm>
              <a:off x="5256078" y="4295416"/>
              <a:ext cx="4246505" cy="646331"/>
              <a:chOff x="4285057" y="4372937"/>
              <a:chExt cx="4246505" cy="646331"/>
            </a:xfrm>
          </p:grpSpPr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5BC60D-A987-458B-AB4E-889B7704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85057" y="442610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12C7E78-C38D-4BC3-9BC4-F3262F8CD80A}"/>
                  </a:ext>
                </a:extLst>
              </p:cNvPr>
              <p:cNvSpPr/>
              <p:nvPr/>
            </p:nvSpPr>
            <p:spPr>
              <a:xfrm>
                <a:off x="4825056" y="4372937"/>
                <a:ext cx="3706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Внедрена образовательная часть</a:t>
                </a: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C979C7B-EDEC-44A5-A3BD-FD89FA8D6923}"/>
                </a:ext>
              </a:extLst>
            </p:cNvPr>
            <p:cNvGrpSpPr/>
            <p:nvPr/>
          </p:nvGrpSpPr>
          <p:grpSpPr>
            <a:xfrm>
              <a:off x="5256078" y="1734402"/>
              <a:ext cx="4043312" cy="646331"/>
              <a:chOff x="4285057" y="1856081"/>
              <a:chExt cx="4043312" cy="646331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969B857C-F5FE-4214-84D6-C66A141AB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85057" y="1909246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C4A9E0A-1625-4C1D-B12F-61EEDB296E2E}"/>
                  </a:ext>
                </a:extLst>
              </p:cNvPr>
              <p:cNvSpPr/>
              <p:nvPr/>
            </p:nvSpPr>
            <p:spPr>
              <a:xfrm>
                <a:off x="4825057" y="1856081"/>
                <a:ext cx="35033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Прорисован дизайн всех уровней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0801ECC0-E132-4571-A472-BA604AC6C657}"/>
                </a:ext>
              </a:extLst>
            </p:cNvPr>
            <p:cNvGrpSpPr/>
            <p:nvPr/>
          </p:nvGrpSpPr>
          <p:grpSpPr>
            <a:xfrm>
              <a:off x="5256078" y="5184530"/>
              <a:ext cx="2640254" cy="540000"/>
              <a:chOff x="4285057" y="5306209"/>
              <a:chExt cx="2640254" cy="540000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286C5D5B-E1F9-4398-AA6F-2ADCF6F7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5057" y="5306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9C32F6F-DF80-4AB9-BEC5-4702CD89B4B7}"/>
                  </a:ext>
                </a:extLst>
              </p:cNvPr>
              <p:cNvSpPr/>
              <p:nvPr/>
            </p:nvSpPr>
            <p:spPr>
              <a:xfrm>
                <a:off x="4825056" y="5391543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Играбельность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6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B0E447-0F49-4F85-8F98-F4224C2B7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55" y="120617"/>
            <a:ext cx="6540598" cy="315447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90C1E9-E235-41ED-8F31-FCF546ACA2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4969" y="422082"/>
            <a:ext cx="4300168" cy="24188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C4AEB6-8093-4692-A687-60BED4E2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096" y="3407333"/>
            <a:ext cx="6540598" cy="31544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252E16-0652-47FB-B07B-90109CA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3478" y="3617661"/>
            <a:ext cx="4881404" cy="27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6A03F259-7443-4930-B426-B9D252466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2120" y="1181578"/>
            <a:ext cx="8747760" cy="49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3727202" y="2133414"/>
            <a:ext cx="5721597" cy="3608331"/>
            <a:chOff x="3727202" y="2133414"/>
            <a:chExt cx="5721597" cy="360833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0EC878F-FD06-4418-8B58-208D0460A391}"/>
                </a:ext>
              </a:extLst>
            </p:cNvPr>
            <p:cNvGrpSpPr/>
            <p:nvPr/>
          </p:nvGrpSpPr>
          <p:grpSpPr>
            <a:xfrm>
              <a:off x="3770745" y="2133414"/>
              <a:ext cx="5634511" cy="646331"/>
              <a:chOff x="3770745" y="2133414"/>
              <a:chExt cx="5634511" cy="6463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B965FB25-C4DF-4220-8C08-3D059674E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0745" y="218657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BA5016-7CBA-4B23-9408-4A13925E3E86}"/>
                  </a:ext>
                </a:extLst>
              </p:cNvPr>
              <p:cNvSpPr txBox="1"/>
              <p:nvPr/>
            </p:nvSpPr>
            <p:spPr>
              <a:xfrm>
                <a:off x="4267201" y="2133414"/>
                <a:ext cx="5138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Разработали программное решение, соответствующее требованиям </a:t>
                </a:r>
                <a:r>
                  <a:rPr lang="en-US" dirty="0">
                    <a:latin typeface="Montserrat Medium" panose="00000600000000000000" pitchFamily="2" charset="-52"/>
                  </a:rPr>
                  <a:t>MVP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8461F5C7-5843-4D8B-8B1C-1F4079126088}"/>
                </a:ext>
              </a:extLst>
            </p:cNvPr>
            <p:cNvGrpSpPr/>
            <p:nvPr/>
          </p:nvGrpSpPr>
          <p:grpSpPr>
            <a:xfrm>
              <a:off x="3727202" y="3529080"/>
              <a:ext cx="5721597" cy="923330"/>
              <a:chOff x="3727202" y="3504085"/>
              <a:chExt cx="5721597" cy="923330"/>
            </a:xfrm>
          </p:grpSpPr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BC8198D-9489-4DE9-AA50-D3297562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27202" y="369575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AD2AB0-FFAD-49B9-8E83-F23EBC7474F2}"/>
                  </a:ext>
                </a:extLst>
              </p:cNvPr>
              <p:cNvSpPr txBox="1"/>
              <p:nvPr/>
            </p:nvSpPr>
            <p:spPr>
              <a:xfrm>
                <a:off x="4310744" y="3504085"/>
                <a:ext cx="5138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В будущем игра будет дополняться новыми сюжетными ветками, расширяться в теоретических справках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E1FDD1E-9E6E-4A55-A1D8-1C669BF237CD}"/>
                </a:ext>
              </a:extLst>
            </p:cNvPr>
            <p:cNvGrpSpPr/>
            <p:nvPr/>
          </p:nvGrpSpPr>
          <p:grpSpPr>
            <a:xfrm>
              <a:off x="3748941" y="5201745"/>
              <a:ext cx="5273040" cy="540000"/>
              <a:chOff x="3748941" y="5201745"/>
              <a:chExt cx="5273040" cy="540000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B585DEB6-FCF7-4243-BE74-A3F90C52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8941" y="520174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FCE6A-17B6-4D38-B37B-06859C54F4E9}"/>
                  </a:ext>
                </a:extLst>
              </p:cNvPr>
              <p:cNvSpPr txBox="1"/>
              <p:nvPr/>
            </p:nvSpPr>
            <p:spPr>
              <a:xfrm>
                <a:off x="4310745" y="5287079"/>
                <a:ext cx="471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Мы довольны выполненной работой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17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295707"/>
            <a:chOff x="506972" y="4369858"/>
            <a:chExt cx="1741045" cy="129570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326485"/>
            <a:chOff x="506972" y="4369858"/>
            <a:chExt cx="1741045" cy="132648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2107990" y="3044279"/>
            <a:ext cx="7976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Как устроен </a:t>
            </a:r>
            <a:r>
              <a:rPr lang="ru-RU" sz="4400" dirty="0">
                <a:solidFill>
                  <a:srgbClr val="025E9C"/>
                </a:solidFill>
                <a:latin typeface="Montserrat" panose="00000800000000000000" pitchFamily="2" charset="-52"/>
              </a:rPr>
              <a:t>иммунитет</a:t>
            </a:r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?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70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BDC5E69-4D79-4AD9-B889-E148369482FE}"/>
              </a:ext>
            </a:extLst>
          </p:cNvPr>
          <p:cNvSpPr/>
          <p:nvPr/>
        </p:nvSpPr>
        <p:spPr>
          <a:xfrm>
            <a:off x="6560146" y="2800355"/>
            <a:ext cx="4536843" cy="1404659"/>
          </a:xfrm>
          <a:prstGeom prst="roundRect">
            <a:avLst>
              <a:gd name="adj" fmla="val 5613"/>
            </a:avLst>
          </a:prstGeom>
          <a:noFill/>
          <a:ln>
            <a:solidFill>
              <a:srgbClr val="00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EFD6AD5-792C-420E-ADBB-F93707E0B33D}"/>
              </a:ext>
            </a:extLst>
          </p:cNvPr>
          <p:cNvSpPr/>
          <p:nvPr/>
        </p:nvSpPr>
        <p:spPr>
          <a:xfrm>
            <a:off x="6321961" y="2276972"/>
            <a:ext cx="3339624" cy="794032"/>
          </a:xfrm>
          <a:prstGeom prst="roundRect">
            <a:avLst>
              <a:gd name="adj" fmla="val 5803"/>
            </a:avLst>
          </a:prstGeom>
          <a:solidFill>
            <a:srgbClr val="00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40FFAA0-AA41-466A-A835-A63B164ED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9019"/>
              </p:ext>
            </p:extLst>
          </p:nvPr>
        </p:nvGraphicFramePr>
        <p:xfrm>
          <a:off x="178525" y="776377"/>
          <a:ext cx="6143436" cy="5032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02D11A-56B6-4A62-81D6-91377C388E74}"/>
              </a:ext>
            </a:extLst>
          </p:cNvPr>
          <p:cNvSpPr txBox="1"/>
          <p:nvPr/>
        </p:nvSpPr>
        <p:spPr>
          <a:xfrm>
            <a:off x="7010516" y="3124030"/>
            <a:ext cx="363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-52"/>
              </a:rPr>
              <a:t>18 – 25 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A7C8-2ADC-4335-B5B1-53DA36577ED2}"/>
              </a:ext>
            </a:extLst>
          </p:cNvPr>
          <p:cNvSpPr txBox="1"/>
          <p:nvPr/>
        </p:nvSpPr>
        <p:spPr>
          <a:xfrm>
            <a:off x="6321961" y="2473933"/>
            <a:ext cx="36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800000000000000" pitchFamily="2" charset="-52"/>
              </a:rPr>
              <a:t>ЦЕЛЕВАЯ АУДИТОРИЯ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88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865573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ИДЕЯ</a:t>
            </a:r>
          </a:p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8F61-8EFF-480E-A7EF-73AB9C9D2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0" y="3158999"/>
            <a:ext cx="540000" cy="54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105834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F5F6A-DF14-486F-97A1-9C5ACCFAD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600" y="3986952"/>
            <a:ext cx="540000" cy="540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72286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565C95-3FDC-4718-A5BD-480F954321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600" y="5717269"/>
            <a:ext cx="540000" cy="54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3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5ADC62-8DEA-4E76-99AD-AC410460B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600" y="2224474"/>
            <a:ext cx="540000" cy="54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71309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245B8-FD17-43B0-91FB-43C5C609A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600" y="4883894"/>
            <a:ext cx="540000" cy="540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61739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Реализовать первые уровни игры</a:t>
            </a: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3776</TotalTime>
  <Words>434</Words>
  <Application>Microsoft Office PowerPoint</Application>
  <PresentationFormat>Широкоэкранный</PresentationFormat>
  <Paragraphs>151</Paragraphs>
  <Slides>17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Montserrat</vt:lpstr>
      <vt:lpstr>Montserrat Medium</vt:lpstr>
      <vt:lpstr>Courier New</vt:lpstr>
      <vt:lpstr>Montserrat Black</vt:lpstr>
      <vt:lpstr>Calibri Light</vt:lpstr>
      <vt:lpstr>Arial</vt:lpstr>
      <vt:lpstr>Calibri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Миронова Алиса Игоревна</cp:lastModifiedBy>
  <cp:revision>49</cp:revision>
  <dcterms:created xsi:type="dcterms:W3CDTF">2021-06-06T17:55:14Z</dcterms:created>
  <dcterms:modified xsi:type="dcterms:W3CDTF">2021-06-09T09:07:46Z</dcterms:modified>
</cp:coreProperties>
</file>